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6"/>
  </p:notesMasterIdLst>
  <p:handoutMasterIdLst>
    <p:handoutMasterId r:id="rId57"/>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33" r:id="rId41"/>
    <p:sldId id="334" r:id="rId42"/>
    <p:sldId id="335" r:id="rId43"/>
    <p:sldId id="319" r:id="rId44"/>
    <p:sldId id="321" r:id="rId45"/>
    <p:sldId id="322" r:id="rId46"/>
    <p:sldId id="323" r:id="rId47"/>
    <p:sldId id="324" r:id="rId48"/>
    <p:sldId id="288" r:id="rId49"/>
    <p:sldId id="289" r:id="rId50"/>
    <p:sldId id="336" r:id="rId51"/>
    <p:sldId id="320" r:id="rId52"/>
    <p:sldId id="274" r:id="rId53"/>
    <p:sldId id="337" r:id="rId54"/>
    <p:sldId id="329" r:id="rId5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4" d="100"/>
          <a:sy n="94" d="100"/>
        </p:scale>
        <p:origin x="148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64"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9.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5/23/2023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30</a:t>
            </a:fld>
            <a:endParaRPr lang="en-US"/>
          </a:p>
        </p:txBody>
      </p:sp>
    </p:spTree>
    <p:extLst>
      <p:ext uri="{BB962C8B-B14F-4D97-AF65-F5344CB8AC3E}">
        <p14:creationId xmlns:p14="http://schemas.microsoft.com/office/powerpoint/2010/main" val="18143712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31</a:t>
            </a:fld>
            <a:endParaRPr lang="en-US"/>
          </a:p>
        </p:txBody>
      </p:sp>
    </p:spTree>
    <p:extLst>
      <p:ext uri="{BB962C8B-B14F-4D97-AF65-F5344CB8AC3E}">
        <p14:creationId xmlns:p14="http://schemas.microsoft.com/office/powerpoint/2010/main" val="4098681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33</a:t>
            </a:fld>
            <a:endParaRPr lang="en-US"/>
          </a:p>
        </p:txBody>
      </p:sp>
    </p:spTree>
    <p:extLst>
      <p:ext uri="{BB962C8B-B14F-4D97-AF65-F5344CB8AC3E}">
        <p14:creationId xmlns:p14="http://schemas.microsoft.com/office/powerpoint/2010/main" val="41370376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35</a:t>
            </a:fld>
            <a:endParaRPr lang="en-US"/>
          </a:p>
        </p:txBody>
      </p:sp>
    </p:spTree>
    <p:extLst>
      <p:ext uri="{BB962C8B-B14F-4D97-AF65-F5344CB8AC3E}">
        <p14:creationId xmlns:p14="http://schemas.microsoft.com/office/powerpoint/2010/main" val="51491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39</a:t>
            </a:fld>
            <a:endParaRPr lang="en-US"/>
          </a:p>
        </p:txBody>
      </p:sp>
    </p:spTree>
    <p:extLst>
      <p:ext uri="{BB962C8B-B14F-4D97-AF65-F5344CB8AC3E}">
        <p14:creationId xmlns:p14="http://schemas.microsoft.com/office/powerpoint/2010/main" val="34236405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42</a:t>
            </a:fld>
            <a:endParaRPr lang="en-US"/>
          </a:p>
        </p:txBody>
      </p:sp>
    </p:spTree>
    <p:extLst>
      <p:ext uri="{BB962C8B-B14F-4D97-AF65-F5344CB8AC3E}">
        <p14:creationId xmlns:p14="http://schemas.microsoft.com/office/powerpoint/2010/main" val="27286896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24454296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49</a:t>
            </a:fld>
            <a:endParaRPr lang="en-US"/>
          </a:p>
        </p:txBody>
      </p:sp>
    </p:spTree>
    <p:extLst>
      <p:ext uri="{BB962C8B-B14F-4D97-AF65-F5344CB8AC3E}">
        <p14:creationId xmlns:p14="http://schemas.microsoft.com/office/powerpoint/2010/main" val="12043721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50</a:t>
            </a:fld>
            <a:endParaRPr lang="en-US"/>
          </a:p>
        </p:txBody>
      </p:sp>
    </p:spTree>
    <p:extLst>
      <p:ext uri="{BB962C8B-B14F-4D97-AF65-F5344CB8AC3E}">
        <p14:creationId xmlns:p14="http://schemas.microsoft.com/office/powerpoint/2010/main" val="3057362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4165972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24</a:t>
            </a:fld>
            <a:endParaRPr lang="en-US"/>
          </a:p>
        </p:txBody>
      </p:sp>
    </p:spTree>
    <p:extLst>
      <p:ext uri="{BB962C8B-B14F-4D97-AF65-F5344CB8AC3E}">
        <p14:creationId xmlns:p14="http://schemas.microsoft.com/office/powerpoint/2010/main" val="1479533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25</a:t>
            </a:fld>
            <a:endParaRPr lang="en-US"/>
          </a:p>
        </p:txBody>
      </p:sp>
    </p:spTree>
    <p:extLst>
      <p:ext uri="{BB962C8B-B14F-4D97-AF65-F5344CB8AC3E}">
        <p14:creationId xmlns:p14="http://schemas.microsoft.com/office/powerpoint/2010/main" val="3388010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26</a:t>
            </a:fld>
            <a:endParaRPr lang="en-US"/>
          </a:p>
        </p:txBody>
      </p:sp>
    </p:spTree>
    <p:extLst>
      <p:ext uri="{BB962C8B-B14F-4D97-AF65-F5344CB8AC3E}">
        <p14:creationId xmlns:p14="http://schemas.microsoft.com/office/powerpoint/2010/main" val="2894795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28</a:t>
            </a:fld>
            <a:endParaRPr lang="en-US"/>
          </a:p>
        </p:txBody>
      </p:sp>
    </p:spTree>
    <p:extLst>
      <p:ext uri="{BB962C8B-B14F-4D97-AF65-F5344CB8AC3E}">
        <p14:creationId xmlns:p14="http://schemas.microsoft.com/office/powerpoint/2010/main" val="25482707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29</a:t>
            </a:fld>
            <a:endParaRPr lang="en-US"/>
          </a:p>
        </p:txBody>
      </p:sp>
    </p:spTree>
    <p:extLst>
      <p:ext uri="{BB962C8B-B14F-4D97-AF65-F5344CB8AC3E}">
        <p14:creationId xmlns:p14="http://schemas.microsoft.com/office/powerpoint/2010/main" val="9603459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4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38.png"/></Relationships>
</file>

<file path=ppt/slides/_rels/slide51.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https://en.wikipedia.org/w/index.php?title=List_of_Falcon_9_and_Falcon_Heavy_launches&amp;oldid=1027686922" TargetMode="External"/><Relationship Id="rId4" Type="http://schemas.openxmlformats.org/officeDocument/2006/relationships/hyperlink" Target="https://api.spacexdata.com/v4/launches/past"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Soputhik SENG</a:t>
            </a:r>
          </a:p>
          <a:p>
            <a:r>
              <a:rPr lang="en-US" dirty="0">
                <a:solidFill>
                  <a:schemeClr val="bg2"/>
                </a:solidFill>
                <a:latin typeface="Abadi" panose="020B0604020104020204" pitchFamily="34" charset="0"/>
                <a:ea typeface="SF Pro" pitchFamily="2" charset="0"/>
                <a:cs typeface="SF Pro" pitchFamily="2" charset="0"/>
              </a:rPr>
              <a:t>05/23/2023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583907"/>
            <a:ext cx="4672227"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As you can see from the scatter chart you can see that the majority launches are made from Launch Site “</a:t>
            </a:r>
            <a:r>
              <a:rPr lang="en-US" sz="2200" b="1" dirty="0">
                <a:solidFill>
                  <a:schemeClr val="accent3">
                    <a:lumMod val="25000"/>
                  </a:schemeClr>
                </a:solidFill>
                <a:latin typeface="Abadi" panose="020B0604020104020204" pitchFamily="34" charset="0"/>
              </a:rPr>
              <a:t>CCAFS SLC 40</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The majority of the first 20 flights has a very small success rate, but as the flight number increases, the success rate starts to increase. </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5" name="Picture 1">
            <a:extLst>
              <a:ext uri="{FF2B5EF4-FFF2-40B4-BE49-F238E27FC236}">
                <a16:creationId xmlns:a16="http://schemas.microsoft.com/office/drawing/2014/main" id="{446ADC98-78EF-D85D-7106-89E65FFFCB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1252" y="1568667"/>
            <a:ext cx="5143500" cy="4657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49" name="Picture 1">
            <a:extLst>
              <a:ext uri="{FF2B5EF4-FFF2-40B4-BE49-F238E27FC236}">
                <a16:creationId xmlns:a16="http://schemas.microsoft.com/office/drawing/2014/main" id="{8BC1025D-01AC-57B5-7B5B-931A90A142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31174" y="1568667"/>
            <a:ext cx="5143500" cy="4657725"/>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BCDF0413-377E-CFAE-027F-278BE64C2C39}"/>
              </a:ext>
            </a:extLst>
          </p:cNvPr>
          <p:cNvSpPr txBox="1">
            <a:spLocks/>
          </p:cNvSpPr>
          <p:nvPr/>
        </p:nvSpPr>
        <p:spPr>
          <a:xfrm>
            <a:off x="864972" y="1583907"/>
            <a:ext cx="4672227"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Most of the launches are made with a payload of around </a:t>
            </a:r>
            <a:r>
              <a:rPr lang="en-US" sz="2200" b="1" dirty="0">
                <a:solidFill>
                  <a:schemeClr val="accent3">
                    <a:lumMod val="25000"/>
                  </a:schemeClr>
                </a:solidFill>
                <a:latin typeface="Abadi" panose="020B0604020104020204" pitchFamily="34" charset="0"/>
              </a:rPr>
              <a:t>7500 </a:t>
            </a:r>
            <a:r>
              <a:rPr lang="en-US" sz="2200" dirty="0">
                <a:solidFill>
                  <a:schemeClr val="accent3">
                    <a:lumMod val="25000"/>
                  </a:schemeClr>
                </a:solidFill>
                <a:latin typeface="Abadi" panose="020B0604020104020204" pitchFamily="34" charset="0"/>
              </a:rPr>
              <a:t>kg or less. </a:t>
            </a:r>
          </a:p>
          <a:p>
            <a:pPr>
              <a:lnSpc>
                <a:spcPct val="100000"/>
              </a:lnSpc>
              <a:spcBef>
                <a:spcPts val="1400"/>
              </a:spcBef>
            </a:pPr>
            <a:r>
              <a:rPr lang="en-US" sz="2200" dirty="0">
                <a:solidFill>
                  <a:schemeClr val="accent3">
                    <a:lumMod val="25000"/>
                  </a:schemeClr>
                </a:solidFill>
                <a:latin typeface="Abadi" panose="020B0604020104020204" pitchFamily="34" charset="0"/>
              </a:rPr>
              <a:t>However, as the payload gets over 7500 kg, we see a higher success rate.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3" name="Picture 1">
            <a:extLst>
              <a:ext uri="{FF2B5EF4-FFF2-40B4-BE49-F238E27FC236}">
                <a16:creationId xmlns:a16="http://schemas.microsoft.com/office/drawing/2014/main" id="{46986990-8AE0-48CE-5354-286B3DB5FF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1096" y="1801762"/>
            <a:ext cx="5438775" cy="4114800"/>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2C2962CE-E4F9-A616-1672-5CBE0F8FAA50}"/>
              </a:ext>
            </a:extLst>
          </p:cNvPr>
          <p:cNvSpPr txBox="1">
            <a:spLocks/>
          </p:cNvSpPr>
          <p:nvPr/>
        </p:nvSpPr>
        <p:spPr>
          <a:xfrm>
            <a:off x="864972" y="1583907"/>
            <a:ext cx="4672227"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Launches with payload going to the ES-L1, GEO, HEO, and SSO orbit all have 100% success rate. </a:t>
            </a: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098" name="Picture 2">
            <a:extLst>
              <a:ext uri="{FF2B5EF4-FFF2-40B4-BE49-F238E27FC236}">
                <a16:creationId xmlns:a16="http://schemas.microsoft.com/office/drawing/2014/main" id="{FBBC3769-82E0-9DFF-B402-EA9747E7ED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80136" y="1559142"/>
            <a:ext cx="5210175" cy="4667250"/>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0D44B2F3-3E04-579F-A776-B7109187DFA1}"/>
              </a:ext>
            </a:extLst>
          </p:cNvPr>
          <p:cNvSpPr txBox="1">
            <a:spLocks/>
          </p:cNvSpPr>
          <p:nvPr/>
        </p:nvSpPr>
        <p:spPr>
          <a:xfrm>
            <a:off x="864972" y="1583907"/>
            <a:ext cx="4672227"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can see a lot of variety of the orbit types that SpaceX launches to, particularly only 4 of 11 types of orbit were only launched once.</a:t>
            </a:r>
          </a:p>
          <a:p>
            <a:pPr>
              <a:lnSpc>
                <a:spcPct val="100000"/>
              </a:lnSpc>
              <a:spcBef>
                <a:spcPts val="1400"/>
              </a:spcBef>
            </a:pPr>
            <a:r>
              <a:rPr lang="en-US" sz="2200" dirty="0">
                <a:solidFill>
                  <a:schemeClr val="accent3">
                    <a:lumMod val="25000"/>
                  </a:schemeClr>
                </a:solidFill>
                <a:latin typeface="Abadi" panose="020B0604020104020204" pitchFamily="34" charset="0"/>
              </a:rPr>
              <a:t>SpaceX launched most of its payload to LEO, ISS, PO, GTO, and VLEO type orbit. </a:t>
            </a: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5121" name="Picture 1">
            <a:extLst>
              <a:ext uri="{FF2B5EF4-FFF2-40B4-BE49-F238E27FC236}">
                <a16:creationId xmlns:a16="http://schemas.microsoft.com/office/drawing/2014/main" id="{FA865068-8B80-08A6-9EB3-C237C5DE6A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7840" y="1358323"/>
            <a:ext cx="5210175" cy="4667250"/>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F5BE3FDA-2840-C472-3ED7-BAA0B43457C6}"/>
              </a:ext>
            </a:extLst>
          </p:cNvPr>
          <p:cNvSpPr txBox="1">
            <a:spLocks/>
          </p:cNvSpPr>
          <p:nvPr/>
        </p:nvSpPr>
        <p:spPr>
          <a:xfrm>
            <a:off x="864972" y="1583907"/>
            <a:ext cx="4672227"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Most of the payload being sent to orbit have a mass of less 8000 kg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Only the ISS, PO, and VLEO orbit type have send payload with masses of over 8000 kilograms to orbit. </a:t>
            </a: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145" name="Picture 1">
            <a:extLst>
              <a:ext uri="{FF2B5EF4-FFF2-40B4-BE49-F238E27FC236}">
                <a16:creationId xmlns:a16="http://schemas.microsoft.com/office/drawing/2014/main" id="{40BC5840-CE7D-C1CF-B4A4-07CA3680CA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23560" y="1766545"/>
            <a:ext cx="5400675" cy="4114800"/>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0D90FFEA-0A1F-59B6-2389-ECBE2E0788B5}"/>
              </a:ext>
            </a:extLst>
          </p:cNvPr>
          <p:cNvSpPr txBox="1">
            <a:spLocks/>
          </p:cNvSpPr>
          <p:nvPr/>
        </p:nvSpPr>
        <p:spPr>
          <a:xfrm>
            <a:off x="864972" y="1583907"/>
            <a:ext cx="4672227"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At the beginning launches were very unsuccessful with a 0% rate</a:t>
            </a:r>
          </a:p>
          <a:p>
            <a:pPr>
              <a:lnSpc>
                <a:spcPct val="100000"/>
              </a:lnSpc>
              <a:spcBef>
                <a:spcPts val="1400"/>
              </a:spcBef>
            </a:pPr>
            <a:r>
              <a:rPr lang="en-US" sz="2200" dirty="0">
                <a:solidFill>
                  <a:schemeClr val="accent3">
                    <a:lumMod val="25000"/>
                  </a:schemeClr>
                </a:solidFill>
                <a:latin typeface="Abadi" panose="020B0604020104020204" pitchFamily="34" charset="0"/>
              </a:rPr>
              <a:t>It started to increase as more flights and tests were made as it reached 80% in 2017.</a:t>
            </a:r>
          </a:p>
          <a:p>
            <a:pPr>
              <a:lnSpc>
                <a:spcPct val="100000"/>
              </a:lnSpc>
              <a:spcBef>
                <a:spcPts val="1400"/>
              </a:spcBef>
            </a:pPr>
            <a:r>
              <a:rPr lang="en-US" sz="2200" dirty="0">
                <a:solidFill>
                  <a:schemeClr val="accent3">
                    <a:lumMod val="25000"/>
                  </a:schemeClr>
                </a:solidFill>
                <a:latin typeface="Abadi" panose="020B0604020104020204" pitchFamily="34" charset="0"/>
              </a:rPr>
              <a:t>There were a small dip in the success rate during 2018 but recovered to over 80 percent in 2019. </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4114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4 unique Launch Sites that SpaceX mainly uses for Falcon 9 launches mainly they are: CCAFS LC-40, VAFB SLC-4E, KSC LC-39A, and CCAFS SLC-40</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EBFEC33F-9234-F66D-0664-1D27B16F0C6D}"/>
              </a:ext>
            </a:extLst>
          </p:cNvPr>
          <p:cNvPicPr>
            <a:picLocks noChangeAspect="1"/>
          </p:cNvPicPr>
          <p:nvPr/>
        </p:nvPicPr>
        <p:blipFill>
          <a:blip r:embed="rId4"/>
          <a:stretch>
            <a:fillRect/>
          </a:stretch>
        </p:blipFill>
        <p:spPr>
          <a:xfrm>
            <a:off x="3703386" y="2785082"/>
            <a:ext cx="4648849" cy="353426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2A145C2C-C77A-DC1B-CDEF-61684E6E5B92}"/>
              </a:ext>
            </a:extLst>
          </p:cNvPr>
          <p:cNvPicPr>
            <a:picLocks noChangeAspect="1"/>
          </p:cNvPicPr>
          <p:nvPr/>
        </p:nvPicPr>
        <p:blipFill>
          <a:blip r:embed="rId4"/>
          <a:stretch>
            <a:fillRect/>
          </a:stretch>
        </p:blipFill>
        <p:spPr>
          <a:xfrm>
            <a:off x="852598" y="2650601"/>
            <a:ext cx="10486804" cy="3308427"/>
          </a:xfrm>
          <a:prstGeom prst="rect">
            <a:avLst/>
          </a:prstGeom>
        </p:spPr>
      </p:pic>
      <p:sp>
        <p:nvSpPr>
          <p:cNvPr id="7" name="Content Placeholder 4">
            <a:extLst>
              <a:ext uri="{FF2B5EF4-FFF2-40B4-BE49-F238E27FC236}">
                <a16:creationId xmlns:a16="http://schemas.microsoft.com/office/drawing/2014/main" id="{ACDF06CB-BE31-0B11-B1FD-228BC2C0AD3C}"/>
              </a:ext>
            </a:extLst>
          </p:cNvPr>
          <p:cNvSpPr txBox="1">
            <a:spLocks/>
          </p:cNvSpPr>
          <p:nvPr/>
        </p:nvSpPr>
        <p:spPr>
          <a:xfrm>
            <a:off x="770010" y="154114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first five launches made from the site that begins with CCA are as follows:</a:t>
            </a:r>
          </a:p>
          <a:p>
            <a:pPr lvl="1">
              <a:lnSpc>
                <a:spcPct val="100000"/>
              </a:lnSpc>
              <a:spcBef>
                <a:spcPts val="1400"/>
              </a:spcBef>
            </a:pPr>
            <a:r>
              <a:rPr lang="en-US" sz="1800" dirty="0">
                <a:solidFill>
                  <a:schemeClr val="accent3">
                    <a:lumMod val="25000"/>
                  </a:schemeClr>
                </a:solidFill>
                <a:latin typeface="Abadi" panose="020B0604020104020204" pitchFamily="34" charset="0"/>
              </a:rPr>
              <a:t>4 of which have NASA as the Customer, while the other being SpaceX</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5C31D08A-1947-B17E-4C67-6C09F2D6E67A}"/>
              </a:ext>
            </a:extLst>
          </p:cNvPr>
          <p:cNvPicPr>
            <a:picLocks noChangeAspect="1"/>
          </p:cNvPicPr>
          <p:nvPr/>
        </p:nvPicPr>
        <p:blipFill>
          <a:blip r:embed="rId4"/>
          <a:stretch>
            <a:fillRect/>
          </a:stretch>
        </p:blipFill>
        <p:spPr>
          <a:xfrm>
            <a:off x="2239725" y="2706855"/>
            <a:ext cx="7712550" cy="2610000"/>
          </a:xfrm>
          <a:prstGeom prst="rect">
            <a:avLst/>
          </a:prstGeom>
        </p:spPr>
      </p:pic>
      <p:sp>
        <p:nvSpPr>
          <p:cNvPr id="7" name="Content Placeholder 4">
            <a:extLst>
              <a:ext uri="{FF2B5EF4-FFF2-40B4-BE49-F238E27FC236}">
                <a16:creationId xmlns:a16="http://schemas.microsoft.com/office/drawing/2014/main" id="{CE6B9257-2EE0-9C82-EE83-9A6EA509DC1A}"/>
              </a:ext>
            </a:extLst>
          </p:cNvPr>
          <p:cNvSpPr txBox="1">
            <a:spLocks/>
          </p:cNvSpPr>
          <p:nvPr/>
        </p:nvSpPr>
        <p:spPr>
          <a:xfrm>
            <a:off x="770010" y="154114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Falcon 9 has totally transported </a:t>
            </a:r>
            <a:r>
              <a:rPr lang="en-US" sz="2200" b="1" dirty="0">
                <a:solidFill>
                  <a:schemeClr val="accent3">
                    <a:lumMod val="25000"/>
                  </a:schemeClr>
                </a:solidFill>
                <a:latin typeface="Abadi" panose="020B0604020104020204" pitchFamily="34" charset="0"/>
              </a:rPr>
              <a:t>45596 kilograms </a:t>
            </a:r>
            <a:r>
              <a:rPr lang="en-US" sz="2200" dirty="0">
                <a:solidFill>
                  <a:schemeClr val="accent3">
                    <a:lumMod val="25000"/>
                  </a:schemeClr>
                </a:solidFill>
                <a:latin typeface="Abadi" panose="020B0604020104020204" pitchFamily="34" charset="0"/>
              </a:rPr>
              <a:t>worth of payload during every single one of its missions. </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CF8400DB-ED48-94A6-F0CF-C53E26032520}"/>
              </a:ext>
            </a:extLst>
          </p:cNvPr>
          <p:cNvPicPr>
            <a:picLocks noChangeAspect="1"/>
          </p:cNvPicPr>
          <p:nvPr/>
        </p:nvPicPr>
        <p:blipFill>
          <a:blip r:embed="rId3"/>
          <a:stretch>
            <a:fillRect/>
          </a:stretch>
        </p:blipFill>
        <p:spPr>
          <a:xfrm>
            <a:off x="2644899" y="2669457"/>
            <a:ext cx="6902201" cy="3356116"/>
          </a:xfrm>
          <a:prstGeom prst="rect">
            <a:avLst/>
          </a:prstGeom>
        </p:spPr>
      </p:pic>
      <p:sp>
        <p:nvSpPr>
          <p:cNvPr id="7" name="Content Placeholder 4">
            <a:extLst>
              <a:ext uri="{FF2B5EF4-FFF2-40B4-BE49-F238E27FC236}">
                <a16:creationId xmlns:a16="http://schemas.microsoft.com/office/drawing/2014/main" id="{35394907-4246-EAF1-AD09-750E77CA6531}"/>
              </a:ext>
            </a:extLst>
          </p:cNvPr>
          <p:cNvSpPr txBox="1">
            <a:spLocks/>
          </p:cNvSpPr>
          <p:nvPr/>
        </p:nvSpPr>
        <p:spPr>
          <a:xfrm>
            <a:off x="770010" y="154114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Among the total 45596 kilograms worth of payload that was transported, </a:t>
            </a:r>
            <a:r>
              <a:rPr lang="en-US" sz="2200" b="1" dirty="0">
                <a:solidFill>
                  <a:schemeClr val="accent3">
                    <a:lumMod val="25000"/>
                  </a:schemeClr>
                </a:solidFill>
                <a:latin typeface="Abadi" panose="020B0604020104020204" pitchFamily="34" charset="0"/>
              </a:rPr>
              <a:t>2928.4 kilograms </a:t>
            </a:r>
            <a:r>
              <a:rPr lang="en-US" sz="2200" dirty="0">
                <a:solidFill>
                  <a:schemeClr val="accent3">
                    <a:lumMod val="25000"/>
                  </a:schemeClr>
                </a:solidFill>
                <a:latin typeface="Abadi" panose="020B0604020104020204" pitchFamily="34" charset="0"/>
              </a:rPr>
              <a:t>was done so by the Falcon 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28EBA673-7F63-A301-4E50-9A5DDF30E752}"/>
              </a:ext>
            </a:extLst>
          </p:cNvPr>
          <p:cNvPicPr>
            <a:picLocks noChangeAspect="1"/>
          </p:cNvPicPr>
          <p:nvPr/>
        </p:nvPicPr>
        <p:blipFill>
          <a:blip r:embed="rId4"/>
          <a:stretch>
            <a:fillRect/>
          </a:stretch>
        </p:blipFill>
        <p:spPr>
          <a:xfrm>
            <a:off x="1386158" y="2428171"/>
            <a:ext cx="9419683" cy="2754122"/>
          </a:xfrm>
          <a:prstGeom prst="rect">
            <a:avLst/>
          </a:prstGeom>
        </p:spPr>
      </p:pic>
      <p:sp>
        <p:nvSpPr>
          <p:cNvPr id="9" name="Content Placeholder 4">
            <a:extLst>
              <a:ext uri="{FF2B5EF4-FFF2-40B4-BE49-F238E27FC236}">
                <a16:creationId xmlns:a16="http://schemas.microsoft.com/office/drawing/2014/main" id="{14ED0CF9-E948-B0AF-E147-3FA7F86F0F57}"/>
              </a:ext>
            </a:extLst>
          </p:cNvPr>
          <p:cNvSpPr txBox="1">
            <a:spLocks/>
          </p:cNvSpPr>
          <p:nvPr/>
        </p:nvSpPr>
        <p:spPr>
          <a:xfrm>
            <a:off x="770010" y="154114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first successful landing on a ground pad was made on the </a:t>
            </a:r>
            <a:r>
              <a:rPr lang="en-US" sz="2200" b="1" dirty="0">
                <a:solidFill>
                  <a:schemeClr val="accent3">
                    <a:lumMod val="25000"/>
                  </a:schemeClr>
                </a:solidFill>
                <a:latin typeface="Abadi" panose="020B0604020104020204" pitchFamily="34" charset="0"/>
              </a:rPr>
              <a:t>1</a:t>
            </a:r>
            <a:r>
              <a:rPr lang="en-US" sz="2200" b="1" baseline="30000" dirty="0">
                <a:solidFill>
                  <a:schemeClr val="accent3">
                    <a:lumMod val="25000"/>
                  </a:schemeClr>
                </a:solidFill>
                <a:latin typeface="Abadi" panose="020B0604020104020204" pitchFamily="34" charset="0"/>
              </a:rPr>
              <a:t>st</a:t>
            </a:r>
            <a:r>
              <a:rPr lang="en-US" sz="2200" b="1" dirty="0">
                <a:solidFill>
                  <a:schemeClr val="accent3">
                    <a:lumMod val="25000"/>
                  </a:schemeClr>
                </a:solidFill>
                <a:latin typeface="Abadi" panose="020B0604020104020204" pitchFamily="34" charset="0"/>
              </a:rPr>
              <a:t> of August, 2018</a:t>
            </a:r>
            <a:r>
              <a:rPr lang="en-US" sz="2200" dirty="0">
                <a:solidFill>
                  <a:schemeClr val="accent3">
                    <a:lumMod val="25000"/>
                  </a:schemeClr>
                </a:solidFill>
                <a:latin typeface="Abadi" panose="020B0604020104020204" pitchFamily="34" charset="0"/>
              </a:rPr>
              <a:t>.</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7" name="Picture 6">
            <a:extLst>
              <a:ext uri="{FF2B5EF4-FFF2-40B4-BE49-F238E27FC236}">
                <a16:creationId xmlns:a16="http://schemas.microsoft.com/office/drawing/2014/main" id="{592FA35B-4296-F5CA-BCB5-5F0584D0E059}"/>
              </a:ext>
            </a:extLst>
          </p:cNvPr>
          <p:cNvPicPr>
            <a:picLocks noChangeAspect="1"/>
          </p:cNvPicPr>
          <p:nvPr/>
        </p:nvPicPr>
        <p:blipFill>
          <a:blip r:embed="rId4"/>
          <a:stretch>
            <a:fillRect/>
          </a:stretch>
        </p:blipFill>
        <p:spPr>
          <a:xfrm>
            <a:off x="2094246" y="3116818"/>
            <a:ext cx="7933674" cy="3109574"/>
          </a:xfrm>
          <a:prstGeom prst="rect">
            <a:avLst/>
          </a:prstGeom>
        </p:spPr>
      </p:pic>
      <p:sp>
        <p:nvSpPr>
          <p:cNvPr id="9" name="Content Placeholder 4">
            <a:extLst>
              <a:ext uri="{FF2B5EF4-FFF2-40B4-BE49-F238E27FC236}">
                <a16:creationId xmlns:a16="http://schemas.microsoft.com/office/drawing/2014/main" id="{5AA68679-3C87-DF92-1CAE-BD64671D0EBC}"/>
              </a:ext>
            </a:extLst>
          </p:cNvPr>
          <p:cNvSpPr txBox="1">
            <a:spLocks/>
          </p:cNvSpPr>
          <p:nvPr/>
        </p:nvSpPr>
        <p:spPr>
          <a:xfrm>
            <a:off x="770010" y="154114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There were four different Falcon 9 versions that were able to successfully carry a payload of 4000 to 6000 kilograms and were then able to successfully land on a drone ship. They are </a:t>
            </a:r>
            <a:r>
              <a:rPr lang="en-US" sz="2200" b="1" dirty="0">
                <a:solidFill>
                  <a:schemeClr val="accent3">
                    <a:lumMod val="25000"/>
                  </a:schemeClr>
                </a:solidFill>
                <a:latin typeface="Abadi" panose="020B0604020104020204" pitchFamily="34" charset="0"/>
              </a:rPr>
              <a:t>F9 FT B1022</a:t>
            </a:r>
            <a:r>
              <a:rPr lang="en-US" sz="2200" dirty="0">
                <a:solidFill>
                  <a:schemeClr val="accent3">
                    <a:lumMod val="25000"/>
                  </a:schemeClr>
                </a:solidFill>
                <a:latin typeface="Abadi" panose="020B0604020104020204" pitchFamily="34" charset="0"/>
              </a:rPr>
              <a:t>, </a:t>
            </a:r>
            <a:r>
              <a:rPr lang="en-US" sz="2200" b="1" dirty="0">
                <a:solidFill>
                  <a:schemeClr val="accent3">
                    <a:lumMod val="25000"/>
                  </a:schemeClr>
                </a:solidFill>
                <a:latin typeface="Abadi" panose="020B0604020104020204" pitchFamily="34" charset="0"/>
              </a:rPr>
              <a:t>F9 FT B1026</a:t>
            </a:r>
            <a:r>
              <a:rPr lang="en-US" sz="2200" dirty="0">
                <a:solidFill>
                  <a:schemeClr val="accent3">
                    <a:lumMod val="25000"/>
                  </a:schemeClr>
                </a:solidFill>
                <a:latin typeface="Abadi" panose="020B0604020104020204" pitchFamily="34" charset="0"/>
              </a:rPr>
              <a:t>, </a:t>
            </a:r>
            <a:r>
              <a:rPr lang="en-US" sz="2200" b="1" dirty="0">
                <a:solidFill>
                  <a:schemeClr val="accent3">
                    <a:lumMod val="25000"/>
                  </a:schemeClr>
                </a:solidFill>
                <a:latin typeface="Abadi" panose="020B0604020104020204" pitchFamily="34" charset="0"/>
              </a:rPr>
              <a:t>F9 FT B1021.2</a:t>
            </a:r>
            <a:r>
              <a:rPr lang="en-US" sz="2200" dirty="0">
                <a:solidFill>
                  <a:schemeClr val="accent3">
                    <a:lumMod val="25000"/>
                  </a:schemeClr>
                </a:solidFill>
                <a:latin typeface="Abadi" panose="020B0604020104020204" pitchFamily="34" charset="0"/>
              </a:rPr>
              <a:t>, and </a:t>
            </a:r>
            <a:r>
              <a:rPr lang="en-US" sz="2200" b="1" dirty="0">
                <a:solidFill>
                  <a:schemeClr val="accent3">
                    <a:lumMod val="25000"/>
                  </a:schemeClr>
                </a:solidFill>
                <a:latin typeface="Abadi" panose="020B0604020104020204" pitchFamily="34" charset="0"/>
              </a:rPr>
              <a:t>F9 FT B1031.2</a:t>
            </a:r>
            <a:r>
              <a:rPr lang="en-US" sz="2200" dirty="0">
                <a:solidFill>
                  <a:schemeClr val="accent3">
                    <a:lumMod val="25000"/>
                  </a:schemeClr>
                </a:solidFill>
                <a:latin typeface="Abadi" panose="020B0604020104020204" pitchFamily="34" charset="0"/>
              </a:rPr>
              <a:t>.</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708880"/>
            <a:ext cx="10326708" cy="403235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The methodologies used in this course are all </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0AE8FB8C-8DB8-81D3-4DA3-3E7C4E62CEBB}"/>
              </a:ext>
            </a:extLst>
          </p:cNvPr>
          <p:cNvPicPr>
            <a:picLocks noChangeAspect="1"/>
          </p:cNvPicPr>
          <p:nvPr/>
        </p:nvPicPr>
        <p:blipFill>
          <a:blip r:embed="rId4"/>
          <a:stretch>
            <a:fillRect/>
          </a:stretch>
        </p:blipFill>
        <p:spPr>
          <a:xfrm>
            <a:off x="2889885" y="2524759"/>
            <a:ext cx="6412229" cy="3367723"/>
          </a:xfrm>
          <a:prstGeom prst="rect">
            <a:avLst/>
          </a:prstGeom>
        </p:spPr>
      </p:pic>
      <p:sp>
        <p:nvSpPr>
          <p:cNvPr id="7" name="Content Placeholder 4">
            <a:extLst>
              <a:ext uri="{FF2B5EF4-FFF2-40B4-BE49-F238E27FC236}">
                <a16:creationId xmlns:a16="http://schemas.microsoft.com/office/drawing/2014/main" id="{1E6C9C8E-A7D1-F6AF-42AB-360588130CB8}"/>
              </a:ext>
            </a:extLst>
          </p:cNvPr>
          <p:cNvSpPr txBox="1">
            <a:spLocks/>
          </p:cNvSpPr>
          <p:nvPr/>
        </p:nvSpPr>
        <p:spPr>
          <a:xfrm>
            <a:off x="770010" y="154114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Out of the total 101 launches, 100 were considered a success by SpaceX and only 1 were considered a Failure. </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70619"/>
            <a:ext cx="4889110" cy="480634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totally 12 different Booster Versions that were able to carry the max payload, they are shown in the image to the right. </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5CD45D6D-980B-BF43-5C5C-1F76C14986E6}"/>
              </a:ext>
            </a:extLst>
          </p:cNvPr>
          <p:cNvPicPr>
            <a:picLocks noChangeAspect="1"/>
          </p:cNvPicPr>
          <p:nvPr/>
        </p:nvPicPr>
        <p:blipFill>
          <a:blip r:embed="rId4"/>
          <a:stretch>
            <a:fillRect/>
          </a:stretch>
        </p:blipFill>
        <p:spPr>
          <a:xfrm>
            <a:off x="5780990" y="1370619"/>
            <a:ext cx="5676982" cy="4654954"/>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C45CED5D-1A52-77F2-DED0-D6DC484B8BF0}"/>
              </a:ext>
            </a:extLst>
          </p:cNvPr>
          <p:cNvPicPr>
            <a:picLocks noChangeAspect="1"/>
          </p:cNvPicPr>
          <p:nvPr/>
        </p:nvPicPr>
        <p:blipFill>
          <a:blip r:embed="rId3"/>
          <a:stretch>
            <a:fillRect/>
          </a:stretch>
        </p:blipFill>
        <p:spPr>
          <a:xfrm>
            <a:off x="1094422" y="2928802"/>
            <a:ext cx="10003156" cy="3096771"/>
          </a:xfrm>
          <a:prstGeom prst="rect">
            <a:avLst/>
          </a:prstGeom>
        </p:spPr>
      </p:pic>
      <p:sp>
        <p:nvSpPr>
          <p:cNvPr id="7" name="Content Placeholder 4">
            <a:extLst>
              <a:ext uri="{FF2B5EF4-FFF2-40B4-BE49-F238E27FC236}">
                <a16:creationId xmlns:a16="http://schemas.microsoft.com/office/drawing/2014/main" id="{F65E14A3-1D44-FB53-2BD3-F124D45B5C0A}"/>
              </a:ext>
            </a:extLst>
          </p:cNvPr>
          <p:cNvSpPr txBox="1">
            <a:spLocks/>
          </p:cNvSpPr>
          <p:nvPr/>
        </p:nvSpPr>
        <p:spPr>
          <a:xfrm>
            <a:off x="770010" y="154114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There were two different landing failures when trying to land on the drone ship in the year 2015. Both launches were made from the Launch Site CCAFS LC-40.</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265781CF-C877-8ED4-729C-8CD74722FE96}"/>
              </a:ext>
            </a:extLst>
          </p:cNvPr>
          <p:cNvPicPr>
            <a:picLocks noChangeAspect="1"/>
          </p:cNvPicPr>
          <p:nvPr/>
        </p:nvPicPr>
        <p:blipFill>
          <a:blip r:embed="rId4"/>
          <a:stretch>
            <a:fillRect/>
          </a:stretch>
        </p:blipFill>
        <p:spPr>
          <a:xfrm>
            <a:off x="1958477" y="2622559"/>
            <a:ext cx="8275045" cy="3603833"/>
          </a:xfrm>
          <a:prstGeom prst="rect">
            <a:avLst/>
          </a:prstGeom>
        </p:spPr>
      </p:pic>
      <p:sp>
        <p:nvSpPr>
          <p:cNvPr id="9" name="Content Placeholder 4">
            <a:extLst>
              <a:ext uri="{FF2B5EF4-FFF2-40B4-BE49-F238E27FC236}">
                <a16:creationId xmlns:a16="http://schemas.microsoft.com/office/drawing/2014/main" id="{907D2FE0-3608-0F2D-1BFC-2B6EB9F873A4}"/>
              </a:ext>
            </a:extLst>
          </p:cNvPr>
          <p:cNvSpPr txBox="1">
            <a:spLocks/>
          </p:cNvSpPr>
          <p:nvPr/>
        </p:nvSpPr>
        <p:spPr>
          <a:xfrm>
            <a:off x="770010" y="154114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During the period, there were totally 35 successful launch outcomes, 7 on the ground pad, 8 on the drone ship, and 20 other success outcomes.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Location</a:t>
            </a:r>
          </a:p>
        </p:txBody>
      </p:sp>
      <p:pic>
        <p:nvPicPr>
          <p:cNvPr id="7" name="Picture 6">
            <a:extLst>
              <a:ext uri="{FF2B5EF4-FFF2-40B4-BE49-F238E27FC236}">
                <a16:creationId xmlns:a16="http://schemas.microsoft.com/office/drawing/2014/main" id="{1026F3B5-5B5D-FA7F-20F8-0FAA23F3B54F}"/>
              </a:ext>
            </a:extLst>
          </p:cNvPr>
          <p:cNvPicPr>
            <a:picLocks noChangeAspect="1"/>
          </p:cNvPicPr>
          <p:nvPr/>
        </p:nvPicPr>
        <p:blipFill rotWithShape="1">
          <a:blip r:embed="rId4"/>
          <a:srcRect t="25407" b="12198"/>
          <a:stretch/>
        </p:blipFill>
        <p:spPr>
          <a:xfrm>
            <a:off x="1074121" y="2748153"/>
            <a:ext cx="10043757" cy="3679058"/>
          </a:xfrm>
          <a:prstGeom prst="rect">
            <a:avLst/>
          </a:prstGeom>
        </p:spPr>
      </p:pic>
      <p:sp>
        <p:nvSpPr>
          <p:cNvPr id="8" name="Content Placeholder 4">
            <a:extLst>
              <a:ext uri="{FF2B5EF4-FFF2-40B4-BE49-F238E27FC236}">
                <a16:creationId xmlns:a16="http://schemas.microsoft.com/office/drawing/2014/main" id="{F73473C2-CDC2-0057-568C-8DC4B0579580}"/>
              </a:ext>
            </a:extLst>
          </p:cNvPr>
          <p:cNvSpPr txBox="1">
            <a:spLocks/>
          </p:cNvSpPr>
          <p:nvPr/>
        </p:nvSpPr>
        <p:spPr>
          <a:xfrm>
            <a:off x="770011" y="1527810"/>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four main launch sites, three were located on the east coast of Florida and one on the west coast of California. All sites also have proximity towards the equator. </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Success/Failure Launches on site CCAFS LC-40</a:t>
            </a:r>
          </a:p>
        </p:txBody>
      </p:sp>
      <p:pic>
        <p:nvPicPr>
          <p:cNvPr id="4" name="Picture 3">
            <a:extLst>
              <a:ext uri="{FF2B5EF4-FFF2-40B4-BE49-F238E27FC236}">
                <a16:creationId xmlns:a16="http://schemas.microsoft.com/office/drawing/2014/main" id="{9F4D6218-81AB-D964-B488-A4D2377C4479}"/>
              </a:ext>
            </a:extLst>
          </p:cNvPr>
          <p:cNvPicPr>
            <a:picLocks noChangeAspect="1"/>
          </p:cNvPicPr>
          <p:nvPr/>
        </p:nvPicPr>
        <p:blipFill>
          <a:blip r:embed="rId3"/>
          <a:stretch>
            <a:fillRect/>
          </a:stretch>
        </p:blipFill>
        <p:spPr>
          <a:xfrm>
            <a:off x="3387881" y="2474679"/>
            <a:ext cx="5416237" cy="3640241"/>
          </a:xfrm>
          <a:prstGeom prst="rect">
            <a:avLst/>
          </a:prstGeom>
        </p:spPr>
      </p:pic>
      <p:sp>
        <p:nvSpPr>
          <p:cNvPr id="6" name="Content Placeholder 4">
            <a:extLst>
              <a:ext uri="{FF2B5EF4-FFF2-40B4-BE49-F238E27FC236}">
                <a16:creationId xmlns:a16="http://schemas.microsoft.com/office/drawing/2014/main" id="{D9092733-0874-A307-4AAF-F1C03C5490BC}"/>
              </a:ext>
            </a:extLst>
          </p:cNvPr>
          <p:cNvSpPr txBox="1">
            <a:spLocks/>
          </p:cNvSpPr>
          <p:nvPr/>
        </p:nvSpPr>
        <p:spPr>
          <a:xfrm>
            <a:off x="770011" y="1527810"/>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Many of the launches made on the launch site CCAFS LC-40 fails. The site is located on the East Coast in Florida. There were a total of 26 launches.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Success/Failure Launches on site CCAFS SLC-40</a:t>
            </a:r>
          </a:p>
        </p:txBody>
      </p:sp>
      <p:sp>
        <p:nvSpPr>
          <p:cNvPr id="6" name="Content Placeholder 4">
            <a:extLst>
              <a:ext uri="{FF2B5EF4-FFF2-40B4-BE49-F238E27FC236}">
                <a16:creationId xmlns:a16="http://schemas.microsoft.com/office/drawing/2014/main" id="{D9092733-0874-A307-4AAF-F1C03C5490BC}"/>
              </a:ext>
            </a:extLst>
          </p:cNvPr>
          <p:cNvSpPr txBox="1">
            <a:spLocks/>
          </p:cNvSpPr>
          <p:nvPr/>
        </p:nvSpPr>
        <p:spPr>
          <a:xfrm>
            <a:off x="770011" y="1527810"/>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Many of the launches made on the launch site CCAFS SLC-40 succeeded, but there were a lot less launches with only 7 that were made here, although it is right next to CCAFS LC-40.</a:t>
            </a:r>
          </a:p>
        </p:txBody>
      </p:sp>
      <p:pic>
        <p:nvPicPr>
          <p:cNvPr id="5" name="Picture 4">
            <a:extLst>
              <a:ext uri="{FF2B5EF4-FFF2-40B4-BE49-F238E27FC236}">
                <a16:creationId xmlns:a16="http://schemas.microsoft.com/office/drawing/2014/main" id="{7C047FED-D22F-2041-E60B-E04D89956321}"/>
              </a:ext>
            </a:extLst>
          </p:cNvPr>
          <p:cNvPicPr>
            <a:picLocks noChangeAspect="1"/>
          </p:cNvPicPr>
          <p:nvPr/>
        </p:nvPicPr>
        <p:blipFill>
          <a:blip r:embed="rId3"/>
          <a:stretch>
            <a:fillRect/>
          </a:stretch>
        </p:blipFill>
        <p:spPr>
          <a:xfrm>
            <a:off x="3989462" y="3029367"/>
            <a:ext cx="4213075" cy="3289892"/>
          </a:xfrm>
          <a:prstGeom prst="rect">
            <a:avLst/>
          </a:prstGeom>
        </p:spPr>
      </p:pic>
    </p:spTree>
    <p:extLst>
      <p:ext uri="{BB962C8B-B14F-4D97-AF65-F5344CB8AC3E}">
        <p14:creationId xmlns:p14="http://schemas.microsoft.com/office/powerpoint/2010/main" val="22962580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Success/Failure Launches on site KSC LC-39A</a:t>
            </a:r>
          </a:p>
        </p:txBody>
      </p:sp>
      <p:sp>
        <p:nvSpPr>
          <p:cNvPr id="6" name="Content Placeholder 4">
            <a:extLst>
              <a:ext uri="{FF2B5EF4-FFF2-40B4-BE49-F238E27FC236}">
                <a16:creationId xmlns:a16="http://schemas.microsoft.com/office/drawing/2014/main" id="{D9092733-0874-A307-4AAF-F1C03C5490BC}"/>
              </a:ext>
            </a:extLst>
          </p:cNvPr>
          <p:cNvSpPr txBox="1">
            <a:spLocks/>
          </p:cNvSpPr>
          <p:nvPr/>
        </p:nvSpPr>
        <p:spPr>
          <a:xfrm>
            <a:off x="770011" y="1527810"/>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Another launch site in the vicinity of Florida, they were a total of 13 launches here the majority of which succeeded with only 3 failures.</a:t>
            </a:r>
          </a:p>
        </p:txBody>
      </p:sp>
      <p:pic>
        <p:nvPicPr>
          <p:cNvPr id="5" name="Picture 4">
            <a:extLst>
              <a:ext uri="{FF2B5EF4-FFF2-40B4-BE49-F238E27FC236}">
                <a16:creationId xmlns:a16="http://schemas.microsoft.com/office/drawing/2014/main" id="{2C9144F3-2FCC-3497-E2C2-80ADEACD6CAF}"/>
              </a:ext>
            </a:extLst>
          </p:cNvPr>
          <p:cNvPicPr>
            <a:picLocks noChangeAspect="1"/>
          </p:cNvPicPr>
          <p:nvPr/>
        </p:nvPicPr>
        <p:blipFill>
          <a:blip r:embed="rId3"/>
          <a:stretch>
            <a:fillRect/>
          </a:stretch>
        </p:blipFill>
        <p:spPr>
          <a:xfrm>
            <a:off x="3826458" y="2569349"/>
            <a:ext cx="4539083" cy="3857862"/>
          </a:xfrm>
          <a:prstGeom prst="rect">
            <a:avLst/>
          </a:prstGeom>
        </p:spPr>
      </p:pic>
    </p:spTree>
    <p:extLst>
      <p:ext uri="{BB962C8B-B14F-4D97-AF65-F5344CB8AC3E}">
        <p14:creationId xmlns:p14="http://schemas.microsoft.com/office/powerpoint/2010/main" val="35286969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Success/Failure Launches on site VAFB SLC-4E</a:t>
            </a:r>
          </a:p>
        </p:txBody>
      </p:sp>
      <p:sp>
        <p:nvSpPr>
          <p:cNvPr id="6" name="Content Placeholder 4">
            <a:extLst>
              <a:ext uri="{FF2B5EF4-FFF2-40B4-BE49-F238E27FC236}">
                <a16:creationId xmlns:a16="http://schemas.microsoft.com/office/drawing/2014/main" id="{D9092733-0874-A307-4AAF-F1C03C5490BC}"/>
              </a:ext>
            </a:extLst>
          </p:cNvPr>
          <p:cNvSpPr txBox="1">
            <a:spLocks/>
          </p:cNvSpPr>
          <p:nvPr/>
        </p:nvSpPr>
        <p:spPr>
          <a:xfrm>
            <a:off x="770011" y="1527810"/>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Contrary to the rest, this site is located on the West Coast, in California. There were totally 10 launches here with a 40% success rate.</a:t>
            </a:r>
          </a:p>
        </p:txBody>
      </p:sp>
      <p:pic>
        <p:nvPicPr>
          <p:cNvPr id="5" name="Picture 4">
            <a:extLst>
              <a:ext uri="{FF2B5EF4-FFF2-40B4-BE49-F238E27FC236}">
                <a16:creationId xmlns:a16="http://schemas.microsoft.com/office/drawing/2014/main" id="{607474B9-3F7B-049C-4987-349CF574DB8F}"/>
              </a:ext>
            </a:extLst>
          </p:cNvPr>
          <p:cNvPicPr>
            <a:picLocks noChangeAspect="1"/>
          </p:cNvPicPr>
          <p:nvPr/>
        </p:nvPicPr>
        <p:blipFill>
          <a:blip r:embed="rId4"/>
          <a:stretch>
            <a:fillRect/>
          </a:stretch>
        </p:blipFill>
        <p:spPr>
          <a:xfrm>
            <a:off x="3877042" y="2688331"/>
            <a:ext cx="4437916" cy="3738880"/>
          </a:xfrm>
          <a:prstGeom prst="rect">
            <a:avLst/>
          </a:prstGeom>
        </p:spPr>
      </p:pic>
    </p:spTree>
    <p:extLst>
      <p:ext uri="{BB962C8B-B14F-4D97-AF65-F5344CB8AC3E}">
        <p14:creationId xmlns:p14="http://schemas.microsoft.com/office/powerpoint/2010/main" val="1901039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VAFB SLC-4E Proximity to Civilian Infrastructure</a:t>
            </a:r>
          </a:p>
        </p:txBody>
      </p:sp>
      <p:pic>
        <p:nvPicPr>
          <p:cNvPr id="4" name="Picture 3">
            <a:extLst>
              <a:ext uri="{FF2B5EF4-FFF2-40B4-BE49-F238E27FC236}">
                <a16:creationId xmlns:a16="http://schemas.microsoft.com/office/drawing/2014/main" id="{DD4E7CDA-C421-DB64-5B36-56B6BDB70FE7}"/>
              </a:ext>
            </a:extLst>
          </p:cNvPr>
          <p:cNvPicPr>
            <a:picLocks noChangeAspect="1"/>
          </p:cNvPicPr>
          <p:nvPr/>
        </p:nvPicPr>
        <p:blipFill>
          <a:blip r:embed="rId3"/>
          <a:stretch>
            <a:fillRect/>
          </a:stretch>
        </p:blipFill>
        <p:spPr>
          <a:xfrm>
            <a:off x="1964093" y="2528643"/>
            <a:ext cx="8263813" cy="4247484"/>
          </a:xfrm>
          <a:prstGeom prst="rect">
            <a:avLst/>
          </a:prstGeom>
        </p:spPr>
      </p:pic>
      <p:sp>
        <p:nvSpPr>
          <p:cNvPr id="6" name="Content Placeholder 4">
            <a:extLst>
              <a:ext uri="{FF2B5EF4-FFF2-40B4-BE49-F238E27FC236}">
                <a16:creationId xmlns:a16="http://schemas.microsoft.com/office/drawing/2014/main" id="{606674D5-ED49-1FAE-2336-1174220A4EF1}"/>
              </a:ext>
            </a:extLst>
          </p:cNvPr>
          <p:cNvSpPr txBox="1">
            <a:spLocks/>
          </p:cNvSpPr>
          <p:nvPr/>
        </p:nvSpPr>
        <p:spPr>
          <a:xfrm>
            <a:off x="770011" y="1380967"/>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As shown the launch site is quite close to the coast the distance of only a bit over a kilometer to a coast and a railway, however, it is quite distant from the closest city and highway. </a:t>
            </a:r>
          </a:p>
        </p:txBody>
      </p:sp>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Success Rate</a:t>
            </a:r>
          </a:p>
        </p:txBody>
      </p:sp>
      <p:pic>
        <p:nvPicPr>
          <p:cNvPr id="4" name="Picture 3" descr="A picture containing screenshot, diagram, text, circle&#10;&#10;Description automatically generated">
            <a:extLst>
              <a:ext uri="{FF2B5EF4-FFF2-40B4-BE49-F238E27FC236}">
                <a16:creationId xmlns:a16="http://schemas.microsoft.com/office/drawing/2014/main" id="{E7C478A6-94CA-C9C1-66F2-5699A477D7C7}"/>
              </a:ext>
            </a:extLst>
          </p:cNvPr>
          <p:cNvPicPr>
            <a:picLocks noChangeAspect="1"/>
          </p:cNvPicPr>
          <p:nvPr/>
        </p:nvPicPr>
        <p:blipFill>
          <a:blip r:embed="rId4"/>
          <a:stretch>
            <a:fillRect/>
          </a:stretch>
        </p:blipFill>
        <p:spPr>
          <a:xfrm>
            <a:off x="2407920" y="2713685"/>
            <a:ext cx="7376159" cy="3588402"/>
          </a:xfrm>
          <a:prstGeom prst="rect">
            <a:avLst/>
          </a:prstGeom>
        </p:spPr>
      </p:pic>
      <p:sp>
        <p:nvSpPr>
          <p:cNvPr id="6" name="Content Placeholder 4">
            <a:extLst>
              <a:ext uri="{FF2B5EF4-FFF2-40B4-BE49-F238E27FC236}">
                <a16:creationId xmlns:a16="http://schemas.microsoft.com/office/drawing/2014/main" id="{C3F91263-D975-8BBB-3114-BC44B67826B0}"/>
              </a:ext>
            </a:extLst>
          </p:cNvPr>
          <p:cNvSpPr txBox="1">
            <a:spLocks/>
          </p:cNvSpPr>
          <p:nvPr/>
        </p:nvSpPr>
        <p:spPr>
          <a:xfrm>
            <a:off x="770011" y="1380967"/>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highest rates among all four launch sites is site KSC LC-39A, it is located on the Florida coast, west ward of the two other coasts located there as well. </a:t>
            </a:r>
          </a:p>
          <a:p>
            <a:pPr>
              <a:lnSpc>
                <a:spcPct val="100000"/>
              </a:lnSpc>
              <a:spcBef>
                <a:spcPts val="1400"/>
              </a:spcBef>
            </a:pPr>
            <a:r>
              <a:rPr lang="en-US" sz="2200" dirty="0">
                <a:solidFill>
                  <a:schemeClr val="accent3">
                    <a:lumMod val="25000"/>
                  </a:schemeClr>
                </a:solidFill>
                <a:latin typeface="Abadi" panose="020B0604020104020204" pitchFamily="34" charset="0"/>
              </a:rPr>
              <a:t>The least successful site is CCAFS SLC-40.</a:t>
            </a:r>
          </a:p>
        </p:txBody>
      </p:sp>
    </p:spTree>
    <p:extLst>
      <p:ext uri="{BB962C8B-B14F-4D97-AF65-F5344CB8AC3E}">
        <p14:creationId xmlns:p14="http://schemas.microsoft.com/office/powerpoint/2010/main" val="700132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Highest Success Rate Launch Site: KSC LC-39A</a:t>
            </a:r>
          </a:p>
        </p:txBody>
      </p:sp>
      <p:pic>
        <p:nvPicPr>
          <p:cNvPr id="4" name="Picture 3" descr="A blue and red pie chart&#10;&#10;Description automatically generated with medium confidence">
            <a:extLst>
              <a:ext uri="{FF2B5EF4-FFF2-40B4-BE49-F238E27FC236}">
                <a16:creationId xmlns:a16="http://schemas.microsoft.com/office/drawing/2014/main" id="{91FFFE66-15FB-7DEB-44A5-1F3B42438569}"/>
              </a:ext>
            </a:extLst>
          </p:cNvPr>
          <p:cNvPicPr>
            <a:picLocks noChangeAspect="1"/>
          </p:cNvPicPr>
          <p:nvPr/>
        </p:nvPicPr>
        <p:blipFill>
          <a:blip r:embed="rId3"/>
          <a:stretch>
            <a:fillRect/>
          </a:stretch>
        </p:blipFill>
        <p:spPr>
          <a:xfrm>
            <a:off x="2237264" y="2672765"/>
            <a:ext cx="7717472" cy="3754446"/>
          </a:xfrm>
          <a:prstGeom prst="rect">
            <a:avLst/>
          </a:prstGeom>
        </p:spPr>
      </p:pic>
      <p:sp>
        <p:nvSpPr>
          <p:cNvPr id="6" name="Content Placeholder 4">
            <a:extLst>
              <a:ext uri="{FF2B5EF4-FFF2-40B4-BE49-F238E27FC236}">
                <a16:creationId xmlns:a16="http://schemas.microsoft.com/office/drawing/2014/main" id="{056D8276-4CE6-0787-116D-AFC7E2180621}"/>
              </a:ext>
            </a:extLst>
          </p:cNvPr>
          <p:cNvSpPr txBox="1">
            <a:spLocks/>
          </p:cNvSpPr>
          <p:nvPr/>
        </p:nvSpPr>
        <p:spPr>
          <a:xfrm>
            <a:off x="770011" y="1380967"/>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launch site KSC LC-39A has the highest success to failure ratio standing at </a:t>
            </a:r>
            <a:r>
              <a:rPr lang="en-US" sz="2200" b="1" dirty="0">
                <a:solidFill>
                  <a:schemeClr val="accent3">
                    <a:lumMod val="25000"/>
                  </a:schemeClr>
                </a:solidFill>
                <a:latin typeface="Abadi" panose="020B0604020104020204" pitchFamily="34" charset="0"/>
              </a:rPr>
              <a:t>79.6%.</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866160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Success Count</a:t>
            </a:r>
          </a:p>
        </p:txBody>
      </p:sp>
      <p:pic>
        <p:nvPicPr>
          <p:cNvPr id="4" name="Picture 3" descr="A picture containing text, screenshot, plot, line&#10;&#10;Description automatically generated">
            <a:extLst>
              <a:ext uri="{FF2B5EF4-FFF2-40B4-BE49-F238E27FC236}">
                <a16:creationId xmlns:a16="http://schemas.microsoft.com/office/drawing/2014/main" id="{6D3440BD-F4E1-F6C0-A8D6-50904DDC6B14}"/>
              </a:ext>
            </a:extLst>
          </p:cNvPr>
          <p:cNvPicPr>
            <a:picLocks noChangeAspect="1"/>
          </p:cNvPicPr>
          <p:nvPr/>
        </p:nvPicPr>
        <p:blipFill>
          <a:blip r:embed="rId3"/>
          <a:stretch>
            <a:fillRect/>
          </a:stretch>
        </p:blipFill>
        <p:spPr>
          <a:xfrm>
            <a:off x="2001295" y="2509520"/>
            <a:ext cx="8053031" cy="3917691"/>
          </a:xfrm>
          <a:prstGeom prst="rect">
            <a:avLst/>
          </a:prstGeom>
        </p:spPr>
      </p:pic>
      <p:sp>
        <p:nvSpPr>
          <p:cNvPr id="6" name="Content Placeholder 4">
            <a:extLst>
              <a:ext uri="{FF2B5EF4-FFF2-40B4-BE49-F238E27FC236}">
                <a16:creationId xmlns:a16="http://schemas.microsoft.com/office/drawing/2014/main" id="{47B75120-EFBE-8396-AA36-852D1DF7C786}"/>
              </a:ext>
            </a:extLst>
          </p:cNvPr>
          <p:cNvSpPr txBox="1">
            <a:spLocks/>
          </p:cNvSpPr>
          <p:nvPr/>
        </p:nvSpPr>
        <p:spPr>
          <a:xfrm>
            <a:off x="770011" y="1380967"/>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Based on its payload we could see that the booster with payload less than 4000 is that has the version of FT, B4, and B5 has high success rates, while booster v1.1 has not succeeded at all. </a:t>
            </a:r>
          </a:p>
        </p:txBody>
      </p:sp>
    </p:spTree>
    <p:extLst>
      <p:ext uri="{BB962C8B-B14F-4D97-AF65-F5344CB8AC3E}">
        <p14:creationId xmlns:p14="http://schemas.microsoft.com/office/powerpoint/2010/main" val="2523596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473207"/>
            <a:ext cx="4320150"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Among all models that were created, the Decision Tree Model created the model that works best with the Training Data.</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 Training Scores</a:t>
            </a:r>
            <a:endParaRPr lang="en-US" dirty="0">
              <a:solidFill>
                <a:srgbClr val="0B49CB"/>
              </a:solidFill>
            </a:endParaRPr>
          </a:p>
        </p:txBody>
      </p:sp>
      <p:pic>
        <p:nvPicPr>
          <p:cNvPr id="8194" name="Picture 2">
            <a:extLst>
              <a:ext uri="{FF2B5EF4-FFF2-40B4-BE49-F238E27FC236}">
                <a16:creationId xmlns:a16="http://schemas.microsoft.com/office/drawing/2014/main" id="{310D8AEE-7607-9890-1CDC-44F8851F7D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5990" y="1453573"/>
            <a:ext cx="6096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446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473207"/>
            <a:ext cx="4320150"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During testing, we found out that all models work the same with all receiving test scores of </a:t>
            </a:r>
            <a:r>
              <a:rPr lang="en-US" sz="2200" b="1" dirty="0">
                <a:solidFill>
                  <a:schemeClr val="accent3">
                    <a:lumMod val="25000"/>
                  </a:schemeClr>
                </a:solidFill>
                <a:latin typeface="Abadi" panose="020B0604020104020204" pitchFamily="34" charset="0"/>
              </a:rPr>
              <a:t>0.8333</a:t>
            </a:r>
            <a:r>
              <a:rPr lang="en-US" sz="2200" dirty="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 Testing Scores</a:t>
            </a:r>
            <a:endParaRPr lang="en-US" dirty="0">
              <a:solidFill>
                <a:srgbClr val="0B49CB"/>
              </a:solidFill>
            </a:endParaRPr>
          </a:p>
        </p:txBody>
      </p:sp>
      <p:pic>
        <p:nvPicPr>
          <p:cNvPr id="10242" name="Picture 2">
            <a:extLst>
              <a:ext uri="{FF2B5EF4-FFF2-40B4-BE49-F238E27FC236}">
                <a16:creationId xmlns:a16="http://schemas.microsoft.com/office/drawing/2014/main" id="{EA093FDC-B499-C2CA-4AC0-8379DA12AB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90161" y="1473207"/>
            <a:ext cx="6096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716590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1266" name="Picture 2">
            <a:extLst>
              <a:ext uri="{FF2B5EF4-FFF2-40B4-BE49-F238E27FC236}">
                <a16:creationId xmlns:a16="http://schemas.microsoft.com/office/drawing/2014/main" id="{159A84E1-BE34-68E0-6B4E-84C3966075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9611" y="1473207"/>
            <a:ext cx="6096000" cy="4572000"/>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4">
            <a:extLst>
              <a:ext uri="{FF2B5EF4-FFF2-40B4-BE49-F238E27FC236}">
                <a16:creationId xmlns:a16="http://schemas.microsoft.com/office/drawing/2014/main" id="{2680008D-9636-5C1B-A9A5-60F5ED231866}"/>
              </a:ext>
            </a:extLst>
          </p:cNvPr>
          <p:cNvSpPr txBox="1">
            <a:spLocks/>
          </p:cNvSpPr>
          <p:nvPr/>
        </p:nvSpPr>
        <p:spPr>
          <a:xfrm>
            <a:off x="770011" y="1473207"/>
            <a:ext cx="4320150" cy="381158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When we look deeper into the confusion matrix, we see that all four models produced the exact same matrix. </a:t>
            </a:r>
          </a:p>
          <a:p>
            <a:pPr>
              <a:lnSpc>
                <a:spcPct val="100000"/>
              </a:lnSpc>
              <a:spcBef>
                <a:spcPts val="1400"/>
              </a:spcBef>
            </a:pPr>
            <a:r>
              <a:rPr lang="en-US" sz="2200" dirty="0">
                <a:solidFill>
                  <a:schemeClr val="accent3">
                    <a:lumMod val="25000"/>
                  </a:schemeClr>
                </a:solidFill>
                <a:latin typeface="Abadi" panose="020B0604020104020204" pitchFamily="34" charset="0"/>
              </a:rPr>
              <a:t>They received 100% accuracy on True Positives, but only 50% accuracy with True Negatives when compared to False Positives. </a:t>
            </a:r>
          </a:p>
        </p:txBody>
      </p:sp>
    </p:spTree>
    <p:extLst>
      <p:ext uri="{BB962C8B-B14F-4D97-AF65-F5344CB8AC3E}">
        <p14:creationId xmlns:p14="http://schemas.microsoft.com/office/powerpoint/2010/main" val="36450342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19454"/>
            <a:ext cx="10599029" cy="4657826"/>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found out that all launch sites are in extremely close to the equator and the coasts.</a:t>
            </a:r>
          </a:p>
          <a:p>
            <a:pPr>
              <a:lnSpc>
                <a:spcPct val="100000"/>
              </a:lnSpc>
              <a:spcBef>
                <a:spcPts val="1400"/>
              </a:spcBef>
            </a:pPr>
            <a:r>
              <a:rPr lang="en-US" sz="2200" dirty="0">
                <a:solidFill>
                  <a:schemeClr val="accent3">
                    <a:lumMod val="25000"/>
                  </a:schemeClr>
                </a:solidFill>
                <a:latin typeface="Abadi" panose="020B0604020104020204" pitchFamily="34" charset="0"/>
              </a:rPr>
              <a:t>SpaceX started the Falcon9 with a rocky success rate, but it started to stabilize and became more successful as launches increase.</a:t>
            </a:r>
          </a:p>
          <a:p>
            <a:pPr>
              <a:lnSpc>
                <a:spcPct val="100000"/>
              </a:lnSpc>
              <a:spcBef>
                <a:spcPts val="1400"/>
              </a:spcBef>
            </a:pPr>
            <a:r>
              <a:rPr lang="en-US" sz="2200" dirty="0">
                <a:solidFill>
                  <a:schemeClr val="accent3">
                    <a:lumMod val="25000"/>
                  </a:schemeClr>
                </a:solidFill>
                <a:latin typeface="Abadi" panose="020B0604020104020204" pitchFamily="34" charset="0"/>
              </a:rPr>
              <a:t>The most successful launch site is the KSC LC-39A launch site.</a:t>
            </a:r>
          </a:p>
          <a:p>
            <a:pPr>
              <a:lnSpc>
                <a:spcPct val="100000"/>
              </a:lnSpc>
              <a:spcBef>
                <a:spcPts val="1400"/>
              </a:spcBef>
            </a:pPr>
            <a:r>
              <a:rPr lang="en-US" sz="2200" dirty="0">
                <a:solidFill>
                  <a:schemeClr val="accent3">
                    <a:lumMod val="25000"/>
                  </a:schemeClr>
                </a:solidFill>
                <a:latin typeface="Abadi" panose="020B0604020104020204" pitchFamily="34" charset="0"/>
              </a:rPr>
              <a:t>The Falcon 9 has transported </a:t>
            </a:r>
            <a:r>
              <a:rPr lang="en-US" sz="2200" b="1" dirty="0">
                <a:solidFill>
                  <a:schemeClr val="accent3">
                    <a:lumMod val="25000"/>
                  </a:schemeClr>
                </a:solidFill>
                <a:latin typeface="Abadi" panose="020B0604020104020204" pitchFamily="34" charset="0"/>
              </a:rPr>
              <a:t>45596 kilograms </a:t>
            </a:r>
            <a:r>
              <a:rPr lang="en-US" sz="2200" dirty="0">
                <a:solidFill>
                  <a:schemeClr val="accent3">
                    <a:lumMod val="25000"/>
                  </a:schemeClr>
                </a:solidFill>
                <a:latin typeface="Abadi" panose="020B0604020104020204" pitchFamily="34" charset="0"/>
              </a:rPr>
              <a:t>worth of payload among the data provided in the data set.</a:t>
            </a:r>
          </a:p>
          <a:p>
            <a:pPr>
              <a:lnSpc>
                <a:spcPct val="100000"/>
              </a:lnSpc>
              <a:spcBef>
                <a:spcPts val="1400"/>
              </a:spcBef>
            </a:pPr>
            <a:r>
              <a:rPr lang="en-US" sz="2200" dirty="0">
                <a:solidFill>
                  <a:schemeClr val="accent3">
                    <a:lumMod val="25000"/>
                  </a:schemeClr>
                </a:solidFill>
                <a:latin typeface="Abadi" panose="020B0604020104020204" pitchFamily="34" charset="0"/>
              </a:rPr>
              <a:t>Most of the launches are made with a payload of around </a:t>
            </a:r>
            <a:r>
              <a:rPr lang="en-US" sz="2200" b="1" dirty="0">
                <a:solidFill>
                  <a:schemeClr val="accent3">
                    <a:lumMod val="25000"/>
                  </a:schemeClr>
                </a:solidFill>
                <a:latin typeface="Abadi" panose="020B0604020104020204" pitchFamily="34" charset="0"/>
              </a:rPr>
              <a:t>7500 </a:t>
            </a:r>
            <a:r>
              <a:rPr lang="en-US" sz="2200" dirty="0">
                <a:solidFill>
                  <a:schemeClr val="accent3">
                    <a:lumMod val="25000"/>
                  </a:schemeClr>
                </a:solidFill>
                <a:latin typeface="Abadi" panose="020B0604020104020204" pitchFamily="34" charset="0"/>
              </a:rPr>
              <a:t>kg or less. </a:t>
            </a:r>
          </a:p>
          <a:p>
            <a:pPr>
              <a:lnSpc>
                <a:spcPct val="100000"/>
              </a:lnSpc>
              <a:spcBef>
                <a:spcPts val="1400"/>
              </a:spcBef>
            </a:pPr>
            <a:r>
              <a:rPr lang="en-US" sz="2200" dirty="0">
                <a:solidFill>
                  <a:schemeClr val="accent3">
                    <a:lumMod val="25000"/>
                  </a:schemeClr>
                </a:solidFill>
                <a:latin typeface="Abadi" panose="020B0604020104020204" pitchFamily="34" charset="0"/>
              </a:rPr>
              <a:t>SpaceX launched most of its payload to LEO, ISS, PO, GTO, and VLEO type orbit. </a:t>
            </a:r>
          </a:p>
          <a:p>
            <a:pPr>
              <a:lnSpc>
                <a:spcPct val="100000"/>
              </a:lnSpc>
              <a:spcBef>
                <a:spcPts val="1400"/>
              </a:spcBef>
            </a:pPr>
            <a:r>
              <a:rPr lang="en-US" sz="2200" dirty="0">
                <a:solidFill>
                  <a:schemeClr val="accent3">
                    <a:lumMod val="25000"/>
                  </a:schemeClr>
                </a:solidFill>
                <a:latin typeface="Abadi" panose="020B0604020104020204" pitchFamily="34" charset="0"/>
              </a:rPr>
              <a:t>With the model we have created, we are only able to accurately predict the outcome only </a:t>
            </a:r>
            <a:r>
              <a:rPr lang="en-US" sz="2200" b="1" dirty="0">
                <a:solidFill>
                  <a:schemeClr val="accent3">
                    <a:lumMod val="25000"/>
                  </a:schemeClr>
                </a:solidFill>
                <a:latin typeface="Abadi" panose="020B0604020104020204" pitchFamily="34" charset="0"/>
              </a:rPr>
              <a:t>83.33%</a:t>
            </a:r>
            <a:r>
              <a:rPr lang="en-US" sz="2200" dirty="0">
                <a:solidFill>
                  <a:schemeClr val="accent3">
                    <a:lumMod val="25000"/>
                  </a:schemeClr>
                </a:solidFill>
                <a:latin typeface="Abadi" panose="020B0604020104020204" pitchFamily="34" charset="0"/>
              </a:rPr>
              <a:t> of the time.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19454"/>
            <a:ext cx="10599029" cy="465782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GTO orbit type, has the highest number of payload sent to.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3" name="Picture 2">
            <a:extLst>
              <a:ext uri="{FF2B5EF4-FFF2-40B4-BE49-F238E27FC236}">
                <a16:creationId xmlns:a16="http://schemas.microsoft.com/office/drawing/2014/main" id="{7E8C94E9-E9F0-01DD-EEAE-AA6E382E62C0}"/>
              </a:ext>
            </a:extLst>
          </p:cNvPr>
          <p:cNvPicPr>
            <a:picLocks noChangeAspect="1"/>
          </p:cNvPicPr>
          <p:nvPr/>
        </p:nvPicPr>
        <p:blipFill>
          <a:blip r:embed="rId4"/>
          <a:stretch>
            <a:fillRect/>
          </a:stretch>
        </p:blipFill>
        <p:spPr>
          <a:xfrm>
            <a:off x="3373298" y="2453892"/>
            <a:ext cx="5445403" cy="3973319"/>
          </a:xfrm>
          <a:prstGeom prst="rect">
            <a:avLst/>
          </a:prstGeom>
        </p:spPr>
      </p:pic>
    </p:spTree>
    <p:extLst>
      <p:ext uri="{BB962C8B-B14F-4D97-AF65-F5344CB8AC3E}">
        <p14:creationId xmlns:p14="http://schemas.microsoft.com/office/powerpoint/2010/main" val="3501530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1824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the </a:t>
            </a:r>
            <a:r>
              <a:rPr lang="en-US" sz="7600" dirty="0">
                <a:solidFill>
                  <a:schemeClr val="bg2">
                    <a:lumMod val="50000"/>
                  </a:schemeClr>
                </a:solidFill>
                <a:latin typeface="Abadi"/>
                <a:hlinkClick r:id="rId4"/>
              </a:rPr>
              <a:t>SpaceX API</a:t>
            </a:r>
            <a:r>
              <a:rPr lang="en-US" sz="7600" dirty="0">
                <a:solidFill>
                  <a:schemeClr val="bg2">
                    <a:lumMod val="50000"/>
                  </a:schemeClr>
                </a:solidFill>
                <a:latin typeface="Abadi"/>
              </a:rPr>
              <a:t> in addition to Web Scraping from </a:t>
            </a:r>
            <a:r>
              <a:rPr lang="en-US" sz="7600" dirty="0">
                <a:solidFill>
                  <a:schemeClr val="bg2">
                    <a:lumMod val="50000"/>
                  </a:schemeClr>
                </a:solidFill>
                <a:latin typeface="Abadi"/>
                <a:hlinkClick r:id="rId5"/>
              </a:rPr>
              <a:t>Wikipedia</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The Data was first checked for Null Values, which was dealt with accordingly, we then reduce the data features on landing outcomes to better visualize the success rate</a:t>
            </a:r>
          </a:p>
          <a:p>
            <a:pPr>
              <a:lnSpc>
                <a:spcPct val="120000"/>
              </a:lnSpc>
              <a:spcBef>
                <a:spcPts val="1400"/>
              </a:spcBef>
            </a:pPr>
            <a:r>
              <a:rPr lang="en-US" sz="8800" dirty="0">
                <a:solidFill>
                  <a:schemeClr val="accent3">
                    <a:lumMod val="25000"/>
                  </a:schemeClr>
                </a:solidFill>
                <a:latin typeface="Abadi"/>
              </a:rPr>
              <a:t>Perform exploratory data analysis (EDA) using visualization tools such as Seaborn, Matplotlib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We used the Wrangled data and split into train and test set before training it using multiple models to find out that all models work similarly on the data.</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were two main sources of the data that was used for our models</a:t>
            </a:r>
          </a:p>
          <a:p>
            <a:pPr>
              <a:lnSpc>
                <a:spcPct val="100000"/>
              </a:lnSpc>
              <a:spcBef>
                <a:spcPts val="1400"/>
              </a:spcBef>
            </a:pPr>
            <a:r>
              <a:rPr lang="en-US" sz="2200" dirty="0">
                <a:solidFill>
                  <a:schemeClr val="accent3">
                    <a:lumMod val="25000"/>
                  </a:schemeClr>
                </a:solidFill>
                <a:latin typeface="Abadi" panose="020B0604020104020204" pitchFamily="34" charset="0"/>
              </a:rPr>
              <a:t>One of the data was achieved through the </a:t>
            </a:r>
            <a:r>
              <a:rPr lang="en-US" sz="2200" b="1" dirty="0">
                <a:solidFill>
                  <a:schemeClr val="accent3">
                    <a:lumMod val="25000"/>
                  </a:schemeClr>
                </a:solidFill>
                <a:latin typeface="Abadi" panose="020B0604020104020204" pitchFamily="34" charset="0"/>
              </a:rPr>
              <a:t>SpaceX API</a:t>
            </a:r>
            <a:r>
              <a:rPr lang="en-US" sz="2200" dirty="0">
                <a:solidFill>
                  <a:schemeClr val="accent3">
                    <a:lumMod val="25000"/>
                  </a:schemeClr>
                </a:solidFill>
                <a:latin typeface="Abadi" panose="020B0604020104020204" pitchFamily="34" charset="0"/>
              </a:rPr>
              <a:t> where we extracted it by calling specifically to the Rest API using a series of helper functions to be able to extract every single data that is useful for our model.</a:t>
            </a:r>
          </a:p>
          <a:p>
            <a:pPr>
              <a:lnSpc>
                <a:spcPct val="100000"/>
              </a:lnSpc>
              <a:spcBef>
                <a:spcPts val="1400"/>
              </a:spcBef>
            </a:pPr>
            <a:r>
              <a:rPr lang="en-US" sz="2200" dirty="0">
                <a:solidFill>
                  <a:schemeClr val="accent3">
                    <a:lumMod val="25000"/>
                  </a:schemeClr>
                </a:solidFill>
                <a:latin typeface="Abadi" panose="020B0604020104020204" pitchFamily="34" charset="0"/>
              </a:rPr>
              <a:t>The other data set was done through Web Scraping on the Wikipedia site to get additional data that were not included in the SpaceX API such as the booster landing outcome, payload mass, and more. </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2959</TotalTime>
  <Words>1900</Words>
  <Application>Microsoft Office PowerPoint</Application>
  <PresentationFormat>Widescreen</PresentationFormat>
  <Paragraphs>227</Paragraphs>
  <Slides>51</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51</vt:i4>
      </vt:variant>
    </vt:vector>
  </HeadingPairs>
  <TitlesOfParts>
    <vt:vector size="58"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Soputhik SENG</cp:lastModifiedBy>
  <cp:revision>205</cp:revision>
  <dcterms:created xsi:type="dcterms:W3CDTF">2021-04-29T18:58:34Z</dcterms:created>
  <dcterms:modified xsi:type="dcterms:W3CDTF">2023-05-24T18:06:26Z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